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57" r:id="rId3"/>
    <p:sldId id="259" r:id="rId4"/>
    <p:sldId id="258" r:id="rId5"/>
    <p:sldId id="268" r:id="rId6"/>
    <p:sldId id="266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B050"/>
    <a:srgbClr val="8A839D"/>
    <a:srgbClr val="B9AAEE"/>
    <a:srgbClr val="FFFFFF"/>
    <a:srgbClr val="190649"/>
    <a:srgbClr val="512BD4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6"/>
    <p:restoredTop sz="94719"/>
  </p:normalViewPr>
  <p:slideViewPr>
    <p:cSldViewPr snapToGrid="0">
      <p:cViewPr varScale="1">
        <p:scale>
          <a:sx n="84" d="100"/>
          <a:sy n="84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Blazor in .NET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1235796"/>
          </a:xfrm>
        </p:spPr>
        <p:txBody>
          <a:bodyPr/>
          <a:lstStyle/>
          <a:p>
            <a:r>
              <a:rPr lang="en-US" dirty="0"/>
              <a:t>Steven Sanderson</a:t>
            </a:r>
          </a:p>
          <a:p>
            <a:r>
              <a:rPr lang="en-US" dirty="0"/>
              <a:t>Developer/Architect, Microsoft</a:t>
            </a:r>
          </a:p>
          <a:p>
            <a:r>
              <a:rPr lang="en-US" dirty="0"/>
              <a:t>@StevenSanderson</a:t>
            </a:r>
          </a:p>
        </p:txBody>
      </p:sp>
      <p:pic>
        <p:nvPicPr>
          <p:cNvPr id="7" name="Picture 2" descr="Blazor - Wikipedia">
            <a:extLst>
              <a:ext uri="{FF2B5EF4-FFF2-40B4-BE49-F238E27FC236}">
                <a16:creationId xmlns:a16="http://schemas.microsoft.com/office/drawing/2014/main" id="{896B7929-43AF-E668-C71F-8A36A8EFF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261" y="350638"/>
            <a:ext cx="4908389" cy="490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F7118367-A348-5A3E-BC1C-B8394C379754}"/>
              </a:ext>
            </a:extLst>
          </p:cNvPr>
          <p:cNvSpPr/>
          <p:nvPr/>
        </p:nvSpPr>
        <p:spPr>
          <a:xfrm>
            <a:off x="2337894" y="3735602"/>
            <a:ext cx="4029039" cy="1157072"/>
          </a:xfrm>
          <a:prstGeom prst="roundRect">
            <a:avLst/>
          </a:prstGeom>
          <a:solidFill>
            <a:schemeClr val="tx1">
              <a:alpha val="74000"/>
            </a:schemeClr>
          </a:solidFill>
          <a:ln w="38100"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98B9293-CFE8-89E2-69A9-3A0DF1095F39}"/>
              </a:ext>
            </a:extLst>
          </p:cNvPr>
          <p:cNvCxnSpPr/>
          <p:nvPr/>
        </p:nvCxnSpPr>
        <p:spPr>
          <a:xfrm>
            <a:off x="1895960" y="-113652"/>
            <a:ext cx="1782305" cy="6984569"/>
          </a:xfrm>
          <a:prstGeom prst="line">
            <a:avLst/>
          </a:prstGeom>
          <a:ln w="7620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113C35-D421-6597-BED1-7400F2BBEBED}"/>
              </a:ext>
            </a:extLst>
          </p:cNvPr>
          <p:cNvCxnSpPr>
            <a:cxnSpLocks/>
          </p:cNvCxnSpPr>
          <p:nvPr/>
        </p:nvCxnSpPr>
        <p:spPr>
          <a:xfrm>
            <a:off x="2138766" y="883406"/>
            <a:ext cx="428297" cy="162615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6FC64A7-2AF5-73D7-236E-8EC463C3C0DD}"/>
              </a:ext>
            </a:extLst>
          </p:cNvPr>
          <p:cNvSpPr/>
          <p:nvPr/>
        </p:nvSpPr>
        <p:spPr>
          <a:xfrm>
            <a:off x="1982682" y="727340"/>
            <a:ext cx="323166" cy="3231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98E010-A510-8202-723F-4C0668D614B6}"/>
              </a:ext>
            </a:extLst>
          </p:cNvPr>
          <p:cNvSpPr/>
          <p:nvPr/>
        </p:nvSpPr>
        <p:spPr>
          <a:xfrm>
            <a:off x="2393670" y="2344957"/>
            <a:ext cx="323166" cy="3231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D4068EA-405E-850C-607B-8C3AC3A39536}"/>
              </a:ext>
            </a:extLst>
          </p:cNvPr>
          <p:cNvSpPr/>
          <p:nvPr/>
        </p:nvSpPr>
        <p:spPr>
          <a:xfrm>
            <a:off x="2800218" y="3962574"/>
            <a:ext cx="323166" cy="3231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CF0A57-EA92-B259-8253-BD42B41119F2}"/>
              </a:ext>
            </a:extLst>
          </p:cNvPr>
          <p:cNvSpPr txBox="1"/>
          <p:nvPr/>
        </p:nvSpPr>
        <p:spPr>
          <a:xfrm>
            <a:off x="2769222" y="565757"/>
            <a:ext cx="21775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ea typeface="Roboto Condensed" panose="02000000000000000000" pitchFamily="2" charset="0"/>
              </a:rPr>
              <a:t>.NET 6</a:t>
            </a:r>
            <a:endParaRPr lang="en-GB" sz="3600" dirty="0">
              <a:solidFill>
                <a:schemeClr val="bg1"/>
              </a:solidFill>
              <a:latin typeface="+mj-lt"/>
              <a:ea typeface="Roboto Condensed" panose="02000000000000000000" pitchFamily="2" charset="0"/>
            </a:endParaRPr>
          </a:p>
          <a:p>
            <a:r>
              <a:rPr lang="en-GB" sz="2400" dirty="0">
                <a:solidFill>
                  <a:srgbClr val="B9AAEE"/>
                </a:solidFill>
                <a:latin typeface="+mj-lt"/>
                <a:ea typeface="Roboto Condensed" panose="02000000000000000000" pitchFamily="2" charset="0"/>
              </a:rPr>
              <a:t>November 2021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8ECFDB-0721-3954-EF92-5389FAC07B2A}"/>
              </a:ext>
            </a:extLst>
          </p:cNvPr>
          <p:cNvSpPr txBox="1"/>
          <p:nvPr/>
        </p:nvSpPr>
        <p:spPr>
          <a:xfrm>
            <a:off x="3180210" y="2183374"/>
            <a:ext cx="22228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ea typeface="Roboto Condensed" panose="02000000000000000000" pitchFamily="2" charset="0"/>
              </a:rPr>
              <a:t>.NET MAUI</a:t>
            </a:r>
            <a:endParaRPr lang="en-GB" sz="2400" dirty="0">
              <a:solidFill>
                <a:schemeClr val="bg1"/>
              </a:solidFill>
              <a:latin typeface="+mj-lt"/>
              <a:ea typeface="Roboto Condensed" panose="02000000000000000000" pitchFamily="2" charset="0"/>
            </a:endParaRPr>
          </a:p>
          <a:p>
            <a:r>
              <a:rPr lang="en-GB" sz="2400" dirty="0">
                <a:solidFill>
                  <a:srgbClr val="B9AAEE"/>
                </a:solidFill>
                <a:latin typeface="+mj-lt"/>
                <a:ea typeface="Roboto Condensed" panose="02000000000000000000" pitchFamily="2" charset="0"/>
              </a:rPr>
              <a:t>May 2022</a:t>
            </a:r>
            <a:endParaRPr lang="en-GB" sz="3600" dirty="0">
              <a:solidFill>
                <a:schemeClr val="bg1"/>
              </a:solidFill>
              <a:ea typeface="Roboto Condensed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E3B6C8-26E5-F982-3C6C-F578A0537A43}"/>
              </a:ext>
            </a:extLst>
          </p:cNvPr>
          <p:cNvSpPr txBox="1"/>
          <p:nvPr/>
        </p:nvSpPr>
        <p:spPr>
          <a:xfrm>
            <a:off x="3586758" y="3800991"/>
            <a:ext cx="21936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ea typeface="Roboto Condensed" panose="02000000000000000000" pitchFamily="2" charset="0"/>
              </a:rPr>
              <a:t>.NET 7</a:t>
            </a:r>
            <a:endParaRPr lang="en-GB" sz="2400" dirty="0">
              <a:solidFill>
                <a:schemeClr val="bg1"/>
              </a:solidFill>
              <a:latin typeface="+mj-lt"/>
              <a:ea typeface="Roboto Condensed" panose="02000000000000000000" pitchFamily="2" charset="0"/>
            </a:endParaRPr>
          </a:p>
          <a:p>
            <a:r>
              <a:rPr lang="en-GB" sz="2400" dirty="0">
                <a:solidFill>
                  <a:srgbClr val="B9AAEE"/>
                </a:solidFill>
                <a:latin typeface="+mj-lt"/>
                <a:ea typeface="Roboto Condensed" panose="02000000000000000000" pitchFamily="2" charset="0"/>
              </a:rPr>
              <a:t>November 2022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915466-70D7-619B-683A-28BE3D99D3E1}"/>
              </a:ext>
            </a:extLst>
          </p:cNvPr>
          <p:cNvSpPr txBox="1"/>
          <p:nvPr/>
        </p:nvSpPr>
        <p:spPr>
          <a:xfrm>
            <a:off x="4010377" y="5418608"/>
            <a:ext cx="21936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ea typeface="Roboto Condensed" panose="02000000000000000000" pitchFamily="2" charset="0"/>
              </a:rPr>
              <a:t>.NET 8</a:t>
            </a:r>
            <a:endParaRPr lang="en-GB" sz="2400" dirty="0">
              <a:solidFill>
                <a:schemeClr val="bg1"/>
              </a:solidFill>
              <a:latin typeface="+mj-lt"/>
              <a:ea typeface="Roboto Condensed" panose="02000000000000000000" pitchFamily="2" charset="0"/>
            </a:endParaRPr>
          </a:p>
          <a:p>
            <a:r>
              <a:rPr lang="en-GB" sz="2400" dirty="0">
                <a:solidFill>
                  <a:srgbClr val="B9AAEE"/>
                </a:solidFill>
                <a:latin typeface="+mj-lt"/>
                <a:ea typeface="Roboto Condensed" panose="02000000000000000000" pitchFamily="2" charset="0"/>
              </a:rPr>
              <a:t>November 2023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1264F2-7507-D936-2748-5D865ADAC02A}"/>
              </a:ext>
            </a:extLst>
          </p:cNvPr>
          <p:cNvCxnSpPr>
            <a:cxnSpLocks/>
          </p:cNvCxnSpPr>
          <p:nvPr/>
        </p:nvCxnSpPr>
        <p:spPr>
          <a:xfrm>
            <a:off x="2567063" y="2509556"/>
            <a:ext cx="404677" cy="1620118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4EB6233-AD6F-FC75-FF3B-2375A8E896B1}"/>
              </a:ext>
            </a:extLst>
          </p:cNvPr>
          <p:cNvCxnSpPr>
            <a:cxnSpLocks/>
          </p:cNvCxnSpPr>
          <p:nvPr/>
        </p:nvCxnSpPr>
        <p:spPr>
          <a:xfrm>
            <a:off x="1716301" y="-731710"/>
            <a:ext cx="425810" cy="1609084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5B516EDC-431C-7CC4-7433-29B7DFA43B88}"/>
              </a:ext>
            </a:extLst>
          </p:cNvPr>
          <p:cNvSpPr/>
          <p:nvPr/>
        </p:nvSpPr>
        <p:spPr>
          <a:xfrm>
            <a:off x="2842142" y="4001723"/>
            <a:ext cx="244866" cy="24486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CF6E28A-522C-2546-34B9-D4FE6359FA27}"/>
              </a:ext>
            </a:extLst>
          </p:cNvPr>
          <p:cNvSpPr/>
          <p:nvPr/>
        </p:nvSpPr>
        <p:spPr>
          <a:xfrm>
            <a:off x="3226704" y="5586811"/>
            <a:ext cx="323166" cy="323166"/>
          </a:xfrm>
          <a:prstGeom prst="ellipse">
            <a:avLst/>
          </a:prstGeom>
          <a:solidFill>
            <a:srgbClr val="8A83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CEA08D-CCB5-BAAE-56E7-D0064F0B9133}"/>
              </a:ext>
            </a:extLst>
          </p:cNvPr>
          <p:cNvSpPr/>
          <p:nvPr/>
        </p:nvSpPr>
        <p:spPr bwMode="auto">
          <a:xfrm>
            <a:off x="8679050" y="373733"/>
            <a:ext cx="2885913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BLAZOR RELEASES</a:t>
            </a:r>
          </a:p>
        </p:txBody>
      </p: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59259E-6 L 1.66667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4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9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7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6" grpId="0" animBg="1"/>
      <p:bldP spid="8" grpId="0" animBg="1"/>
      <p:bldP spid="9" grpId="0" animBg="1"/>
      <p:bldP spid="10" grpId="0"/>
      <p:bldP spid="11" grpId="0"/>
      <p:bldP spid="12" grpId="0"/>
      <p:bldP spid="13" grpId="0"/>
      <p:bldP spid="16" grpId="0" animBg="1"/>
      <p:bldP spid="28" grpId="0" animBg="1"/>
      <p:bldP spid="29" grpId="0" animBg="1"/>
      <p:bldP spid="29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6DBB97-5802-B1B6-2073-162C0A5BB2F2}"/>
              </a:ext>
            </a:extLst>
          </p:cNvPr>
          <p:cNvSpPr/>
          <p:nvPr/>
        </p:nvSpPr>
        <p:spPr bwMode="auto">
          <a:xfrm>
            <a:off x="807584" y="738943"/>
            <a:ext cx="10480902" cy="2378780"/>
          </a:xfrm>
          <a:prstGeom prst="roundRect">
            <a:avLst>
              <a:gd name="adj" fmla="val 10104"/>
            </a:avLst>
          </a:prstGeom>
          <a:gradFill>
            <a:gsLst>
              <a:gs pos="76000">
                <a:srgbClr val="000000">
                  <a:alpha val="41000"/>
                </a:srgbClr>
              </a:gs>
              <a:gs pos="33000">
                <a:schemeClr val="tx1">
                  <a:alpha val="6000"/>
                </a:schemeClr>
              </a:gs>
              <a:gs pos="0">
                <a:schemeClr val="tx1"/>
              </a:gs>
              <a:gs pos="100000">
                <a:schemeClr val="tx1"/>
              </a:gs>
            </a:gsLst>
            <a:lin ang="2400000" scaled="0"/>
          </a:gradFill>
          <a:ln w="28575">
            <a:solidFill>
              <a:schemeClr val="bg1">
                <a:alpha val="46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200" normalizeH="0" baseline="0" noProof="0" dirty="0">
              <a:ln>
                <a:noFill/>
              </a:ln>
              <a:gradFill>
                <a:gsLst>
                  <a:gs pos="0">
                    <a:srgbClr val="002050"/>
                  </a:gs>
                  <a:gs pos="100000">
                    <a:srgbClr val="002050"/>
                  </a:gs>
                </a:gsLst>
                <a:lin ang="5400000" scaled="0"/>
              </a:gradFill>
              <a:effectLst/>
              <a:uLnTx/>
              <a:uFillTx/>
              <a:latin typeface="Open Sans" panose="020B0606030504020204" pitchFamily="34" charset="0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977BA3-2863-6553-5599-CF1CB9B123EF}"/>
              </a:ext>
            </a:extLst>
          </p:cNvPr>
          <p:cNvSpPr/>
          <p:nvPr/>
        </p:nvSpPr>
        <p:spPr bwMode="auto">
          <a:xfrm>
            <a:off x="1150482" y="546919"/>
            <a:ext cx="3383418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BLAZOR EVERYWHERE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6A36921-F39A-EC80-3F32-E66E7E43E2F0}"/>
              </a:ext>
            </a:extLst>
          </p:cNvPr>
          <p:cNvSpPr/>
          <p:nvPr/>
        </p:nvSpPr>
        <p:spPr bwMode="auto">
          <a:xfrm>
            <a:off x="807584" y="3792386"/>
            <a:ext cx="10480902" cy="2378780"/>
          </a:xfrm>
          <a:prstGeom prst="roundRect">
            <a:avLst>
              <a:gd name="adj" fmla="val 10104"/>
            </a:avLst>
          </a:prstGeom>
          <a:gradFill>
            <a:gsLst>
              <a:gs pos="76000">
                <a:srgbClr val="000000">
                  <a:alpha val="41000"/>
                </a:srgbClr>
              </a:gs>
              <a:gs pos="33000">
                <a:schemeClr val="tx1">
                  <a:alpha val="6000"/>
                </a:schemeClr>
              </a:gs>
              <a:gs pos="0">
                <a:schemeClr val="tx1"/>
              </a:gs>
              <a:gs pos="100000">
                <a:schemeClr val="tx1"/>
              </a:gs>
            </a:gsLst>
            <a:lin ang="2400000" scaled="0"/>
          </a:gradFill>
          <a:ln w="28575">
            <a:solidFill>
              <a:schemeClr val="bg1">
                <a:alpha val="46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200" normalizeH="0" baseline="0" noProof="0" dirty="0">
              <a:ln>
                <a:noFill/>
              </a:ln>
              <a:gradFill>
                <a:gsLst>
                  <a:gs pos="0">
                    <a:srgbClr val="002050"/>
                  </a:gs>
                  <a:gs pos="100000">
                    <a:srgbClr val="002050"/>
                  </a:gs>
                </a:gsLst>
                <a:lin ang="5400000" scaled="0"/>
              </a:gradFill>
              <a:effectLst/>
              <a:uLnTx/>
              <a:uFillTx/>
              <a:latin typeface="Open Sans" panose="020B0606030504020204" pitchFamily="34" charset="0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8B53BF5-9804-399B-7B5F-6D5A353CDFF3}"/>
              </a:ext>
            </a:extLst>
          </p:cNvPr>
          <p:cNvSpPr/>
          <p:nvPr/>
        </p:nvSpPr>
        <p:spPr bwMode="auto">
          <a:xfrm>
            <a:off x="1150482" y="3600362"/>
            <a:ext cx="3383418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WEBASSEMBLY-SPECIFIC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8CC5CD-E61F-1E4D-494B-37F32A2A1B0F}"/>
              </a:ext>
            </a:extLst>
          </p:cNvPr>
          <p:cNvSpPr txBox="1"/>
          <p:nvPr/>
        </p:nvSpPr>
        <p:spPr>
          <a:xfrm>
            <a:off x="1605641" y="1182773"/>
            <a:ext cx="29990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Custom elements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ACF3E9-8540-E4DD-D22D-319E5DD8BFFC}"/>
              </a:ext>
            </a:extLst>
          </p:cNvPr>
          <p:cNvSpPr txBox="1"/>
          <p:nvPr/>
        </p:nvSpPr>
        <p:spPr>
          <a:xfrm>
            <a:off x="7693476" y="1182773"/>
            <a:ext cx="29990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@bind enhancements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75278C-2F18-388B-CDD2-04E8C4C03683}"/>
              </a:ext>
            </a:extLst>
          </p:cNvPr>
          <p:cNvSpPr txBox="1"/>
          <p:nvPr/>
        </p:nvSpPr>
        <p:spPr>
          <a:xfrm>
            <a:off x="4649558" y="1182773"/>
            <a:ext cx="29990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LocationChanging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E7E4BF-2849-B1A6-613F-C5AEC3B1894A}"/>
              </a:ext>
            </a:extLst>
          </p:cNvPr>
          <p:cNvSpPr txBox="1"/>
          <p:nvPr/>
        </p:nvSpPr>
        <p:spPr>
          <a:xfrm>
            <a:off x="7698918" y="1787663"/>
            <a:ext cx="29935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QuickGrid</a:t>
            </a:r>
            <a:r>
              <a:rPr lang="en-US" sz="2400" dirty="0">
                <a:solidFill>
                  <a:schemeClr val="bg1"/>
                </a:solidFill>
              </a:rPr>
              <a:t>  </a:t>
            </a:r>
            <a:r>
              <a:rPr lang="en-US" sz="1600" b="1" dirty="0">
                <a:solidFill>
                  <a:schemeClr val="bg1"/>
                </a:solidFill>
              </a:rPr>
              <a:t>[PREVIEW]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BC817F-EFB2-E4EE-3CF0-F12009E37D9A}"/>
              </a:ext>
            </a:extLst>
          </p:cNvPr>
          <p:cNvSpPr txBox="1"/>
          <p:nvPr/>
        </p:nvSpPr>
        <p:spPr>
          <a:xfrm>
            <a:off x="1605641" y="4227582"/>
            <a:ext cx="27105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Loading progress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A8CC85-70DC-D8EE-9093-BD5D70607213}"/>
              </a:ext>
            </a:extLst>
          </p:cNvPr>
          <p:cNvSpPr txBox="1"/>
          <p:nvPr/>
        </p:nvSpPr>
        <p:spPr>
          <a:xfrm>
            <a:off x="1605641" y="1787663"/>
            <a:ext cx="29935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Empty template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78AEE9-E156-2C68-6CCE-21326D93B4FC}"/>
              </a:ext>
            </a:extLst>
          </p:cNvPr>
          <p:cNvSpPr txBox="1"/>
          <p:nvPr/>
        </p:nvSpPr>
        <p:spPr>
          <a:xfrm>
            <a:off x="4655000" y="4227582"/>
            <a:ext cx="25459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Dynamic auth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A4125E-76A0-C135-0049-68146EBF8792}"/>
              </a:ext>
            </a:extLst>
          </p:cNvPr>
          <p:cNvSpPr txBox="1"/>
          <p:nvPr/>
        </p:nvSpPr>
        <p:spPr>
          <a:xfrm>
            <a:off x="4655000" y="1787663"/>
            <a:ext cx="29935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NavigationLock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819525-328F-0BA0-B87D-EF9D37AFB981}"/>
              </a:ext>
            </a:extLst>
          </p:cNvPr>
          <p:cNvSpPr txBox="1"/>
          <p:nvPr/>
        </p:nvSpPr>
        <p:spPr>
          <a:xfrm>
            <a:off x="7698918" y="4227582"/>
            <a:ext cx="27105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More crypto </a:t>
            </a:r>
            <a:r>
              <a:rPr lang="en-US" sz="2400" dirty="0" err="1">
                <a:solidFill>
                  <a:schemeClr val="bg1"/>
                </a:solidFill>
              </a:rPr>
              <a:t>algs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7F651E-CF6E-4B61-56BC-08E3459B9D81}"/>
              </a:ext>
            </a:extLst>
          </p:cNvPr>
          <p:cNvSpPr txBox="1"/>
          <p:nvPr/>
        </p:nvSpPr>
        <p:spPr>
          <a:xfrm>
            <a:off x="1605641" y="4832472"/>
            <a:ext cx="27105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SIMD / vectorization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9C8B42-755F-79A2-4D04-F505D9269751}"/>
              </a:ext>
            </a:extLst>
          </p:cNvPr>
          <p:cNvSpPr txBox="1"/>
          <p:nvPr/>
        </p:nvSpPr>
        <p:spPr>
          <a:xfrm>
            <a:off x="4655000" y="4832472"/>
            <a:ext cx="27105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Faster AOT code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DD538B-BC2E-722E-370F-33302F26A3FF}"/>
              </a:ext>
            </a:extLst>
          </p:cNvPr>
          <p:cNvSpPr txBox="1"/>
          <p:nvPr/>
        </p:nvSpPr>
        <p:spPr>
          <a:xfrm>
            <a:off x="7693476" y="4832472"/>
            <a:ext cx="33364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Improve debugger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04EF065-7B19-5607-E0EF-A5414EF7087A}"/>
              </a:ext>
            </a:extLst>
          </p:cNvPr>
          <p:cNvSpPr txBox="1"/>
          <p:nvPr/>
        </p:nvSpPr>
        <p:spPr>
          <a:xfrm>
            <a:off x="1605641" y="5437362"/>
            <a:ext cx="31759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Multithreading  </a:t>
            </a:r>
            <a:r>
              <a:rPr lang="en-US" sz="1600" b="1" dirty="0">
                <a:solidFill>
                  <a:schemeClr val="bg1"/>
                </a:solidFill>
              </a:rPr>
              <a:t>[ALPHA]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B2BF63-A459-178D-CE52-179762003764}"/>
              </a:ext>
            </a:extLst>
          </p:cNvPr>
          <p:cNvSpPr txBox="1"/>
          <p:nvPr/>
        </p:nvSpPr>
        <p:spPr>
          <a:xfrm>
            <a:off x="1605641" y="2392553"/>
            <a:ext cx="29935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Improve hot reload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ED2A5E-27E8-C841-FC4B-7CD82FFD9DE1}"/>
              </a:ext>
            </a:extLst>
          </p:cNvPr>
          <p:cNvSpPr txBox="1"/>
          <p:nvPr/>
        </p:nvSpPr>
        <p:spPr>
          <a:xfrm>
            <a:off x="7698918" y="2392553"/>
            <a:ext cx="40712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Fixes &amp; optimizations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2D177F5-086F-554E-1AAF-6451378EB985}"/>
              </a:ext>
            </a:extLst>
          </p:cNvPr>
          <p:cNvSpPr txBox="1"/>
          <p:nvPr/>
        </p:nvSpPr>
        <p:spPr>
          <a:xfrm>
            <a:off x="4655000" y="2392553"/>
            <a:ext cx="29935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History state</a:t>
            </a:r>
            <a:endParaRPr lang="en-GB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1.48148E-6 L -3.75E-6 0.03842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1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3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9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1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57" dur="5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1.11111E-6 L -3.75E-6 0.03842 " pathEditMode="relative" rAng="0" ptsTypes="AA">
                                      <p:cBhvr>
                                        <p:cTn id="62" dur="5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9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1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3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7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5" grpId="0" animBg="1"/>
      <p:bldP spid="5" grpId="1" animBg="1"/>
      <p:bldP spid="8" grpId="0" animBg="1"/>
      <p:bldP spid="8" grpId="1" animBg="1"/>
      <p:bldP spid="9" grpId="0" animBg="1"/>
      <p:bldP spid="9" grpId="1" animBg="1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4" grpId="0"/>
      <p:bldP spid="25" grpId="0"/>
      <p:bldP spid="26" grpId="0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6DBB97-5802-B1B6-2073-162C0A5BB2F2}"/>
              </a:ext>
            </a:extLst>
          </p:cNvPr>
          <p:cNvSpPr/>
          <p:nvPr/>
        </p:nvSpPr>
        <p:spPr bwMode="auto">
          <a:xfrm>
            <a:off x="807584" y="738943"/>
            <a:ext cx="10480902" cy="2378780"/>
          </a:xfrm>
          <a:prstGeom prst="roundRect">
            <a:avLst>
              <a:gd name="adj" fmla="val 10104"/>
            </a:avLst>
          </a:prstGeom>
          <a:gradFill>
            <a:gsLst>
              <a:gs pos="76000">
                <a:srgbClr val="000000">
                  <a:alpha val="41000"/>
                </a:srgbClr>
              </a:gs>
              <a:gs pos="33000">
                <a:schemeClr val="tx1">
                  <a:alpha val="6000"/>
                </a:schemeClr>
              </a:gs>
              <a:gs pos="0">
                <a:schemeClr val="tx1"/>
              </a:gs>
              <a:gs pos="100000">
                <a:schemeClr val="tx1"/>
              </a:gs>
            </a:gsLst>
            <a:lin ang="2400000" scaled="0"/>
          </a:gradFill>
          <a:ln w="28575">
            <a:solidFill>
              <a:schemeClr val="bg1">
                <a:alpha val="46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200" normalizeH="0" baseline="0" noProof="0" dirty="0">
              <a:ln>
                <a:noFill/>
              </a:ln>
              <a:gradFill>
                <a:gsLst>
                  <a:gs pos="0">
                    <a:srgbClr val="002050"/>
                  </a:gs>
                  <a:gs pos="100000">
                    <a:srgbClr val="002050"/>
                  </a:gs>
                </a:gsLst>
                <a:lin ang="5400000" scaled="0"/>
              </a:gradFill>
              <a:effectLst/>
              <a:uLnTx/>
              <a:uFillTx/>
              <a:latin typeface="Open Sans" panose="020B0606030504020204" pitchFamily="34" charset="0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977BA3-2863-6553-5599-CF1CB9B123EF}"/>
              </a:ext>
            </a:extLst>
          </p:cNvPr>
          <p:cNvSpPr/>
          <p:nvPr/>
        </p:nvSpPr>
        <p:spPr bwMode="auto">
          <a:xfrm>
            <a:off x="1150482" y="546919"/>
            <a:ext cx="3383418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BLAZOR EVERYWHERE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6A36921-F39A-EC80-3F32-E66E7E43E2F0}"/>
              </a:ext>
            </a:extLst>
          </p:cNvPr>
          <p:cNvSpPr/>
          <p:nvPr/>
        </p:nvSpPr>
        <p:spPr bwMode="auto">
          <a:xfrm>
            <a:off x="807584" y="3792386"/>
            <a:ext cx="10480902" cy="2378780"/>
          </a:xfrm>
          <a:prstGeom prst="roundRect">
            <a:avLst>
              <a:gd name="adj" fmla="val 10104"/>
            </a:avLst>
          </a:prstGeom>
          <a:gradFill>
            <a:gsLst>
              <a:gs pos="76000">
                <a:srgbClr val="000000">
                  <a:alpha val="41000"/>
                </a:srgbClr>
              </a:gs>
              <a:gs pos="33000">
                <a:schemeClr val="tx1">
                  <a:alpha val="6000"/>
                </a:schemeClr>
              </a:gs>
              <a:gs pos="0">
                <a:schemeClr val="tx1"/>
              </a:gs>
              <a:gs pos="100000">
                <a:schemeClr val="tx1"/>
              </a:gs>
            </a:gsLst>
            <a:lin ang="2400000" scaled="0"/>
          </a:gradFill>
          <a:ln w="28575">
            <a:solidFill>
              <a:schemeClr val="bg1">
                <a:alpha val="46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200" normalizeH="0" baseline="0" noProof="0" dirty="0">
              <a:ln>
                <a:noFill/>
              </a:ln>
              <a:gradFill>
                <a:gsLst>
                  <a:gs pos="0">
                    <a:srgbClr val="002050"/>
                  </a:gs>
                  <a:gs pos="100000">
                    <a:srgbClr val="002050"/>
                  </a:gs>
                </a:gsLst>
                <a:lin ang="5400000" scaled="0"/>
              </a:gradFill>
              <a:effectLst/>
              <a:uLnTx/>
              <a:uFillTx/>
              <a:latin typeface="Open Sans" panose="020B0606030504020204" pitchFamily="34" charset="0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8B53BF5-9804-399B-7B5F-6D5A353CDFF3}"/>
              </a:ext>
            </a:extLst>
          </p:cNvPr>
          <p:cNvSpPr/>
          <p:nvPr/>
        </p:nvSpPr>
        <p:spPr bwMode="auto">
          <a:xfrm>
            <a:off x="1150482" y="3600362"/>
            <a:ext cx="3383418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WEBASSEMBLY-SPECIFIC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819525-328F-0BA0-B87D-EF9D37AFB981}"/>
              </a:ext>
            </a:extLst>
          </p:cNvPr>
          <p:cNvSpPr txBox="1"/>
          <p:nvPr/>
        </p:nvSpPr>
        <p:spPr>
          <a:xfrm>
            <a:off x="7698918" y="4227582"/>
            <a:ext cx="27105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More crypto </a:t>
            </a:r>
            <a:r>
              <a:rPr lang="en-US" sz="2400" dirty="0" err="1">
                <a:solidFill>
                  <a:schemeClr val="bg1"/>
                </a:solidFill>
              </a:rPr>
              <a:t>algs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DD538B-BC2E-722E-370F-33302F26A3FF}"/>
              </a:ext>
            </a:extLst>
          </p:cNvPr>
          <p:cNvSpPr txBox="1"/>
          <p:nvPr/>
        </p:nvSpPr>
        <p:spPr>
          <a:xfrm>
            <a:off x="7698918" y="4832472"/>
            <a:ext cx="33364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Improve debugger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B2BF63-A459-178D-CE52-179762003764}"/>
              </a:ext>
            </a:extLst>
          </p:cNvPr>
          <p:cNvSpPr txBox="1"/>
          <p:nvPr/>
        </p:nvSpPr>
        <p:spPr>
          <a:xfrm>
            <a:off x="1605641" y="2392553"/>
            <a:ext cx="29935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Improve hot reload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ED2A5E-27E8-C841-FC4B-7CD82FFD9DE1}"/>
              </a:ext>
            </a:extLst>
          </p:cNvPr>
          <p:cNvSpPr txBox="1"/>
          <p:nvPr/>
        </p:nvSpPr>
        <p:spPr>
          <a:xfrm>
            <a:off x="7698918" y="2392553"/>
            <a:ext cx="30384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Fixes &amp; optimizations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3FA3CC4-9571-F15C-F59B-D08BFB5635BE}"/>
              </a:ext>
            </a:extLst>
          </p:cNvPr>
          <p:cNvSpPr/>
          <p:nvPr/>
        </p:nvSpPr>
        <p:spPr>
          <a:xfrm>
            <a:off x="7568339" y="1746142"/>
            <a:ext cx="2712203" cy="567793"/>
          </a:xfrm>
          <a:prstGeom prst="roundRect">
            <a:avLst/>
          </a:prstGeom>
          <a:solidFill>
            <a:srgbClr val="FFFF00">
              <a:alpha val="16000"/>
            </a:srgbClr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8CC27A3-0803-173F-AA7B-437DFE17A9E1}"/>
              </a:ext>
            </a:extLst>
          </p:cNvPr>
          <p:cNvSpPr/>
          <p:nvPr/>
        </p:nvSpPr>
        <p:spPr>
          <a:xfrm>
            <a:off x="7568339" y="1125030"/>
            <a:ext cx="3178683" cy="567793"/>
          </a:xfrm>
          <a:prstGeom prst="roundRect">
            <a:avLst/>
          </a:prstGeom>
          <a:solidFill>
            <a:srgbClr val="FFFF00">
              <a:alpha val="16000"/>
            </a:srgbClr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E7E4BF-2849-B1A6-613F-C5AEC3B1894A}"/>
              </a:ext>
            </a:extLst>
          </p:cNvPr>
          <p:cNvSpPr txBox="1"/>
          <p:nvPr/>
        </p:nvSpPr>
        <p:spPr>
          <a:xfrm>
            <a:off x="7698918" y="1787663"/>
            <a:ext cx="29935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QuickGrid</a:t>
            </a:r>
            <a:r>
              <a:rPr lang="en-US" sz="2400" dirty="0">
                <a:solidFill>
                  <a:schemeClr val="bg1"/>
                </a:solidFill>
              </a:rPr>
              <a:t>  </a:t>
            </a:r>
            <a:r>
              <a:rPr lang="en-US" sz="1600" b="1" dirty="0">
                <a:solidFill>
                  <a:schemeClr val="bg1"/>
                </a:solidFill>
              </a:rPr>
              <a:t>[PREVIEW]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EB6EC85-CDCC-876D-C697-81E52875D43B}"/>
              </a:ext>
            </a:extLst>
          </p:cNvPr>
          <p:cNvSpPr/>
          <p:nvPr/>
        </p:nvSpPr>
        <p:spPr>
          <a:xfrm>
            <a:off x="4514792" y="1123858"/>
            <a:ext cx="2625429" cy="1198623"/>
          </a:xfrm>
          <a:prstGeom prst="roundRect">
            <a:avLst/>
          </a:prstGeom>
          <a:solidFill>
            <a:srgbClr val="FFFF00">
              <a:alpha val="16000"/>
            </a:srgbClr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ACF3E9-8540-E4DD-D22D-319E5DD8BFFC}"/>
              </a:ext>
            </a:extLst>
          </p:cNvPr>
          <p:cNvSpPr txBox="1"/>
          <p:nvPr/>
        </p:nvSpPr>
        <p:spPr>
          <a:xfrm>
            <a:off x="7693476" y="1182773"/>
            <a:ext cx="29990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@bind enhancements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75278C-2F18-388B-CDD2-04E8C4C03683}"/>
              </a:ext>
            </a:extLst>
          </p:cNvPr>
          <p:cNvSpPr txBox="1"/>
          <p:nvPr/>
        </p:nvSpPr>
        <p:spPr>
          <a:xfrm>
            <a:off x="4649558" y="1182773"/>
            <a:ext cx="29990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LocationChanging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B5093AD-E271-9BDC-28D1-E84647CA07D5}"/>
              </a:ext>
            </a:extLst>
          </p:cNvPr>
          <p:cNvSpPr/>
          <p:nvPr/>
        </p:nvSpPr>
        <p:spPr>
          <a:xfrm>
            <a:off x="1482665" y="1123858"/>
            <a:ext cx="2625429" cy="567793"/>
          </a:xfrm>
          <a:prstGeom prst="roundRect">
            <a:avLst/>
          </a:prstGeom>
          <a:solidFill>
            <a:srgbClr val="FFFF00">
              <a:alpha val="16000"/>
            </a:srgbClr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8CC5CD-E61F-1E4D-494B-37F32A2A1B0F}"/>
              </a:ext>
            </a:extLst>
          </p:cNvPr>
          <p:cNvSpPr txBox="1"/>
          <p:nvPr/>
        </p:nvSpPr>
        <p:spPr>
          <a:xfrm>
            <a:off x="1605641" y="1182773"/>
            <a:ext cx="29990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Custom elements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65210EA-B00C-E6D6-8E71-8AC4ADFDDB40}"/>
              </a:ext>
            </a:extLst>
          </p:cNvPr>
          <p:cNvSpPr/>
          <p:nvPr/>
        </p:nvSpPr>
        <p:spPr>
          <a:xfrm>
            <a:off x="1482665" y="1754688"/>
            <a:ext cx="2457157" cy="567793"/>
          </a:xfrm>
          <a:prstGeom prst="roundRect">
            <a:avLst/>
          </a:prstGeom>
          <a:solidFill>
            <a:srgbClr val="FFFF00">
              <a:alpha val="16000"/>
            </a:srgbClr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A8CC85-70DC-D8EE-9093-BD5D70607213}"/>
              </a:ext>
            </a:extLst>
          </p:cNvPr>
          <p:cNvSpPr txBox="1"/>
          <p:nvPr/>
        </p:nvSpPr>
        <p:spPr>
          <a:xfrm>
            <a:off x="1605641" y="1787663"/>
            <a:ext cx="29935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Empty template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27EA9E2-FFE0-888C-9E87-ED5C323C8BF7}"/>
              </a:ext>
            </a:extLst>
          </p:cNvPr>
          <p:cNvSpPr/>
          <p:nvPr/>
        </p:nvSpPr>
        <p:spPr>
          <a:xfrm>
            <a:off x="1482665" y="4174741"/>
            <a:ext cx="2545900" cy="567793"/>
          </a:xfrm>
          <a:prstGeom prst="roundRect">
            <a:avLst/>
          </a:prstGeom>
          <a:solidFill>
            <a:srgbClr val="FFFF00">
              <a:alpha val="16000"/>
            </a:srgbClr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BC817F-EFB2-E4EE-3CF0-F12009E37D9A}"/>
              </a:ext>
            </a:extLst>
          </p:cNvPr>
          <p:cNvSpPr txBox="1"/>
          <p:nvPr/>
        </p:nvSpPr>
        <p:spPr>
          <a:xfrm>
            <a:off x="1605641" y="4227582"/>
            <a:ext cx="27105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Loading progress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B2DB26A-455A-5693-1C20-747048687AC4}"/>
              </a:ext>
            </a:extLst>
          </p:cNvPr>
          <p:cNvSpPr/>
          <p:nvPr/>
        </p:nvSpPr>
        <p:spPr>
          <a:xfrm>
            <a:off x="1482665" y="4785852"/>
            <a:ext cx="5471927" cy="1159894"/>
          </a:xfrm>
          <a:prstGeom prst="roundRect">
            <a:avLst/>
          </a:prstGeom>
          <a:solidFill>
            <a:srgbClr val="FFFF00">
              <a:alpha val="16000"/>
            </a:srgbClr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7F651E-CF6E-4B61-56BC-08E3459B9D81}"/>
              </a:ext>
            </a:extLst>
          </p:cNvPr>
          <p:cNvSpPr txBox="1"/>
          <p:nvPr/>
        </p:nvSpPr>
        <p:spPr>
          <a:xfrm>
            <a:off x="1605641" y="4832472"/>
            <a:ext cx="27105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SIMD / vectorization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9C8B42-755F-79A2-4D04-F505D9269751}"/>
              </a:ext>
            </a:extLst>
          </p:cNvPr>
          <p:cNvSpPr txBox="1"/>
          <p:nvPr/>
        </p:nvSpPr>
        <p:spPr>
          <a:xfrm>
            <a:off x="4655000" y="4832472"/>
            <a:ext cx="27105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Faster AOT code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9A7826-F26B-6754-F463-91AD84146861}"/>
              </a:ext>
            </a:extLst>
          </p:cNvPr>
          <p:cNvSpPr txBox="1"/>
          <p:nvPr/>
        </p:nvSpPr>
        <p:spPr>
          <a:xfrm>
            <a:off x="4655000" y="2392553"/>
            <a:ext cx="29935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History state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A4125E-76A0-C135-0049-68146EBF8792}"/>
              </a:ext>
            </a:extLst>
          </p:cNvPr>
          <p:cNvSpPr txBox="1"/>
          <p:nvPr/>
        </p:nvSpPr>
        <p:spPr>
          <a:xfrm>
            <a:off x="4655000" y="1787663"/>
            <a:ext cx="29935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NavigationLock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04EF065-7B19-5607-E0EF-A5414EF7087A}"/>
              </a:ext>
            </a:extLst>
          </p:cNvPr>
          <p:cNvSpPr txBox="1"/>
          <p:nvPr/>
        </p:nvSpPr>
        <p:spPr>
          <a:xfrm>
            <a:off x="1605641" y="5437362"/>
            <a:ext cx="31759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Multithreading  </a:t>
            </a:r>
            <a:r>
              <a:rPr lang="en-US" sz="1600" b="1" dirty="0">
                <a:solidFill>
                  <a:schemeClr val="bg1"/>
                </a:solidFill>
              </a:rPr>
              <a:t>[ALPHA]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1BFB67D-7BDB-46D8-BF16-2B1750CB378B}"/>
              </a:ext>
            </a:extLst>
          </p:cNvPr>
          <p:cNvSpPr/>
          <p:nvPr/>
        </p:nvSpPr>
        <p:spPr>
          <a:xfrm>
            <a:off x="4514792" y="4174741"/>
            <a:ext cx="2229445" cy="567793"/>
          </a:xfrm>
          <a:prstGeom prst="roundRect">
            <a:avLst/>
          </a:prstGeom>
          <a:solidFill>
            <a:srgbClr val="FFFF00">
              <a:alpha val="16000"/>
            </a:srgbClr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78AEE9-E156-2C68-6CCE-21326D93B4FC}"/>
              </a:ext>
            </a:extLst>
          </p:cNvPr>
          <p:cNvSpPr txBox="1"/>
          <p:nvPr/>
        </p:nvSpPr>
        <p:spPr>
          <a:xfrm>
            <a:off x="4655000" y="4227582"/>
            <a:ext cx="25459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Dynamic auth</a:t>
            </a:r>
            <a:endParaRPr lang="en-GB" sz="2400" dirty="0">
              <a:solidFill>
                <a:schemeClr val="bg1"/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296E083-37D7-55E5-4008-E6CB38452516}"/>
              </a:ext>
            </a:extLst>
          </p:cNvPr>
          <p:cNvGrpSpPr/>
          <p:nvPr/>
        </p:nvGrpSpPr>
        <p:grpSpPr>
          <a:xfrm>
            <a:off x="511365" y="2163108"/>
            <a:ext cx="7963436" cy="1839054"/>
            <a:chOff x="511365" y="2163108"/>
            <a:chExt cx="7963436" cy="1839054"/>
          </a:xfrm>
        </p:grpSpPr>
        <p:sp>
          <p:nvSpPr>
            <p:cNvPr id="29" name="Speech Bubble: Rectangle 28">
              <a:extLst>
                <a:ext uri="{FF2B5EF4-FFF2-40B4-BE49-F238E27FC236}">
                  <a16:creationId xmlns:a16="http://schemas.microsoft.com/office/drawing/2014/main" id="{AB6D4271-9D0B-4112-BD89-54EC53BD22C9}"/>
                </a:ext>
              </a:extLst>
            </p:cNvPr>
            <p:cNvSpPr/>
            <p:nvPr/>
          </p:nvSpPr>
          <p:spPr>
            <a:xfrm>
              <a:off x="511365" y="2163108"/>
              <a:ext cx="7963436" cy="1839054"/>
            </a:xfrm>
            <a:prstGeom prst="wedgeRectCallout">
              <a:avLst>
                <a:gd name="adj1" fmla="val 41630"/>
                <a:gd name="adj2" fmla="val -85928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21B855B-586D-CBFF-13DC-D849FBE563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807" r="1786" b="57706"/>
            <a:stretch/>
          </p:blipFill>
          <p:spPr>
            <a:xfrm>
              <a:off x="697879" y="2442109"/>
              <a:ext cx="7574919" cy="629613"/>
            </a:xfrm>
            <a:prstGeom prst="rect">
              <a:avLst/>
            </a:prstGeom>
          </p:spPr>
        </p:pic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C685E367-6189-B747-96B4-9119ACD505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7" t="47457" r="1786"/>
          <a:stretch/>
        </p:blipFill>
        <p:spPr>
          <a:xfrm>
            <a:off x="697879" y="3016608"/>
            <a:ext cx="7640346" cy="78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57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0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14" grpId="0"/>
      <p:bldP spid="14" grpId="1"/>
      <p:bldP spid="4" grpId="0" animBg="1"/>
      <p:bldP spid="4" grpId="1" animBg="1"/>
      <p:bldP spid="12" grpId="0"/>
      <p:bldP spid="12" grpId="1"/>
      <p:bldP spid="13" grpId="0"/>
      <p:bldP spid="13" grpId="1"/>
      <p:bldP spid="6" grpId="0" animBg="1"/>
      <p:bldP spid="6" grpId="1" animBg="1"/>
      <p:bldP spid="11" grpId="0"/>
      <p:bldP spid="11" grpId="1"/>
      <p:bldP spid="10" grpId="0" animBg="1"/>
      <p:bldP spid="10" grpId="1" animBg="1"/>
      <p:bldP spid="16" grpId="0"/>
      <p:bldP spid="16" grpId="1"/>
      <p:bldP spid="23" grpId="0" animBg="1"/>
      <p:bldP spid="23" grpId="1" animBg="1"/>
      <p:bldP spid="15" grpId="0"/>
      <p:bldP spid="15" grpId="1"/>
      <p:bldP spid="27" grpId="0" animBg="1"/>
      <p:bldP spid="27" grpId="1" animBg="1"/>
      <p:bldP spid="20" grpId="0"/>
      <p:bldP spid="20" grpId="1"/>
      <p:bldP spid="21" grpId="0"/>
      <p:bldP spid="21" grpId="1"/>
      <p:bldP spid="18" grpId="0"/>
      <p:bldP spid="18" grpId="1"/>
      <p:bldP spid="24" grpId="0"/>
      <p:bldP spid="24" grpId="1"/>
      <p:bldP spid="30" grpId="0" animBg="1"/>
      <p:bldP spid="30" grpId="1" animBg="1"/>
      <p:bldP spid="17" grpId="0"/>
      <p:bldP spid="1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43914E3-4EC9-2416-C787-B36209039DE7}"/>
              </a:ext>
            </a:extLst>
          </p:cNvPr>
          <p:cNvSpPr/>
          <p:nvPr/>
        </p:nvSpPr>
        <p:spPr bwMode="auto">
          <a:xfrm>
            <a:off x="0" y="0"/>
            <a:ext cx="12192000" cy="1255363"/>
          </a:xfrm>
          <a:prstGeom prst="rect">
            <a:avLst/>
          </a:prstGeom>
          <a:gradFill>
            <a:gsLst>
              <a:gs pos="76000">
                <a:srgbClr val="000000">
                  <a:alpha val="41000"/>
                </a:srgbClr>
              </a:gs>
              <a:gs pos="33000">
                <a:schemeClr val="tx1">
                  <a:alpha val="6000"/>
                </a:schemeClr>
              </a:gs>
              <a:gs pos="0">
                <a:schemeClr val="tx1"/>
              </a:gs>
              <a:gs pos="100000">
                <a:schemeClr val="tx1"/>
              </a:gs>
            </a:gsLst>
            <a:lin ang="2400000" scaled="0"/>
          </a:gradFill>
          <a:ln w="285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200" normalizeH="0" baseline="0" noProof="0" dirty="0">
              <a:ln>
                <a:noFill/>
              </a:ln>
              <a:gradFill>
                <a:gsLst>
                  <a:gs pos="0">
                    <a:srgbClr val="002050"/>
                  </a:gs>
                  <a:gs pos="100000">
                    <a:srgbClr val="002050"/>
                  </a:gs>
                </a:gsLst>
                <a:lin ang="5400000" scaled="0"/>
              </a:gradFill>
              <a:effectLst/>
              <a:uLnTx/>
              <a:uFillTx/>
              <a:latin typeface="Open Sans" panose="020B0606030504020204" pitchFamily="34" charset="0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3F96AD4A-9F77-7E8D-DA2C-09FA5A1EB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5101"/>
            <a:ext cx="3817749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Learn more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13833AB-9483-5722-0244-912C738E7053}"/>
              </a:ext>
            </a:extLst>
          </p:cNvPr>
          <p:cNvSpPr/>
          <p:nvPr/>
        </p:nvSpPr>
        <p:spPr>
          <a:xfrm>
            <a:off x="1673552" y="2398001"/>
            <a:ext cx="9004782" cy="822495"/>
          </a:xfrm>
          <a:prstGeom prst="roundRect">
            <a:avLst>
              <a:gd name="adj" fmla="val 10415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70000"/>
                </a:schemeClr>
              </a:gs>
              <a:gs pos="47000">
                <a:schemeClr val="bg1">
                  <a:alpha val="85000"/>
                </a:schemeClr>
              </a:gs>
              <a:gs pos="100000">
                <a:schemeClr val="bg1">
                  <a:alpha val="65000"/>
                </a:schemeClr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ctr"/>
          <a:lstStyle/>
          <a:p>
            <a:pPr>
              <a:lnSpc>
                <a:spcPct val="114000"/>
              </a:lnSpc>
            </a:pPr>
            <a:r>
              <a:rPr lang="en-GB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https://</a:t>
            </a:r>
            <a:r>
              <a:rPr lang="en-GB" sz="28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aka.ms/aspnet/7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85D375-3A56-BFC9-27BD-A0ECCD0A6F21}"/>
              </a:ext>
            </a:extLst>
          </p:cNvPr>
          <p:cNvSpPr txBox="1"/>
          <p:nvPr/>
        </p:nvSpPr>
        <p:spPr>
          <a:xfrm>
            <a:off x="1901125" y="1802607"/>
            <a:ext cx="47436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ASP.NET Core in .NET 7 overview: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35813E7-BA5F-1F47-72C0-4E77AEB001B7}"/>
              </a:ext>
            </a:extLst>
          </p:cNvPr>
          <p:cNvSpPr/>
          <p:nvPr/>
        </p:nvSpPr>
        <p:spPr>
          <a:xfrm>
            <a:off x="1673552" y="4534680"/>
            <a:ext cx="9004782" cy="822495"/>
          </a:xfrm>
          <a:prstGeom prst="roundRect">
            <a:avLst>
              <a:gd name="adj" fmla="val 10415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70000"/>
                </a:schemeClr>
              </a:gs>
              <a:gs pos="47000">
                <a:schemeClr val="bg1">
                  <a:alpha val="85000"/>
                </a:schemeClr>
              </a:gs>
              <a:gs pos="100000">
                <a:schemeClr val="bg1">
                  <a:alpha val="65000"/>
                </a:schemeClr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ctr"/>
          <a:lstStyle/>
          <a:p>
            <a:pPr>
              <a:lnSpc>
                <a:spcPct val="114000"/>
              </a:lnSpc>
            </a:pPr>
            <a:r>
              <a:rPr lang="en-GB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https://</a:t>
            </a:r>
            <a:r>
              <a:rPr lang="en-GB" sz="28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github.com/SteveSandersonMS/ProductsManager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BA521-61B3-5644-0C6F-91E3E45A1E80}"/>
              </a:ext>
            </a:extLst>
          </p:cNvPr>
          <p:cNvSpPr txBox="1"/>
          <p:nvPr/>
        </p:nvSpPr>
        <p:spPr>
          <a:xfrm>
            <a:off x="1901125" y="3939286"/>
            <a:ext cx="28680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Code from this talk:</a:t>
            </a:r>
          </a:p>
        </p:txBody>
      </p:sp>
    </p:spTree>
    <p:extLst>
      <p:ext uri="{BB962C8B-B14F-4D97-AF65-F5344CB8AC3E}">
        <p14:creationId xmlns:p14="http://schemas.microsoft.com/office/powerpoint/2010/main" val="732528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Blazor in .NET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1235796"/>
          </a:xfrm>
        </p:spPr>
        <p:txBody>
          <a:bodyPr/>
          <a:lstStyle/>
          <a:p>
            <a:r>
              <a:rPr lang="en-US" dirty="0"/>
              <a:t>Steven Sanderson</a:t>
            </a:r>
          </a:p>
          <a:p>
            <a:r>
              <a:rPr lang="en-US" dirty="0"/>
              <a:t>Developer/Architect, Microsoft</a:t>
            </a:r>
          </a:p>
          <a:p>
            <a:r>
              <a:rPr lang="en-US" dirty="0"/>
              <a:t>@StevenSanderson</a:t>
            </a:r>
          </a:p>
        </p:txBody>
      </p:sp>
      <p:pic>
        <p:nvPicPr>
          <p:cNvPr id="7" name="Picture 2" descr="Blazor - Wikipedia">
            <a:extLst>
              <a:ext uri="{FF2B5EF4-FFF2-40B4-BE49-F238E27FC236}">
                <a16:creationId xmlns:a16="http://schemas.microsoft.com/office/drawing/2014/main" id="{896B7929-43AF-E668-C71F-8A36A8EFF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261" y="350638"/>
            <a:ext cx="4908389" cy="490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200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171</Words>
  <Application>Microsoft Office PowerPoint</Application>
  <PresentationFormat>Widescreen</PresentationFormat>
  <Paragraphs>58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Open Sans</vt:lpstr>
      <vt:lpstr>Open Sans Light</vt:lpstr>
      <vt:lpstr>Roboto Condensed</vt:lpstr>
      <vt:lpstr>Roboto Condensed Light</vt:lpstr>
      <vt:lpstr>Office Theme</vt:lpstr>
      <vt:lpstr>PowerPoint Presentation</vt:lpstr>
      <vt:lpstr>Blazor in .NET 7</vt:lpstr>
      <vt:lpstr>PowerPoint Presentation</vt:lpstr>
      <vt:lpstr>PowerPoint Presentation</vt:lpstr>
      <vt:lpstr>PowerPoint Presentation</vt:lpstr>
      <vt:lpstr>Learn more</vt:lpstr>
      <vt:lpstr>Blazor in .NET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Steve Sanderson</cp:lastModifiedBy>
  <cp:revision>65</cp:revision>
  <dcterms:created xsi:type="dcterms:W3CDTF">2022-10-11T15:09:05Z</dcterms:created>
  <dcterms:modified xsi:type="dcterms:W3CDTF">2022-11-08T11:25:52Z</dcterms:modified>
</cp:coreProperties>
</file>

<file path=docProps/thumbnail.jpeg>
</file>